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7" r:id="rId2"/>
    <p:sldId id="331" r:id="rId3"/>
    <p:sldId id="405" r:id="rId4"/>
    <p:sldId id="411" r:id="rId5"/>
    <p:sldId id="410" r:id="rId6"/>
    <p:sldId id="416" r:id="rId7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ido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99"/>
    <a:srgbClr val="E9CE9D"/>
    <a:srgbClr val="E5DBA1"/>
    <a:srgbClr val="6699FF"/>
    <a:srgbClr val="D9D9D9"/>
    <a:srgbClr val="CCCCCC"/>
    <a:srgbClr val="DEDEAF"/>
    <a:srgbClr val="BABA93"/>
    <a:srgbClr val="BAB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9" autoAdjust="0"/>
    <p:restoredTop sz="92399" autoAdjust="0"/>
  </p:normalViewPr>
  <p:slideViewPr>
    <p:cSldViewPr snapToGrid="0">
      <p:cViewPr>
        <p:scale>
          <a:sx n="100" d="100"/>
          <a:sy n="100" d="100"/>
        </p:scale>
        <p:origin x="-618" y="18"/>
      </p:cViewPr>
      <p:guideLst>
        <p:guide orient="horz" pos="2029"/>
        <p:guide pos="228"/>
        <p:guide pos="287"/>
        <p:guide pos="5043"/>
        <p:guide pos="5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34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9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9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437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9" y="1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106"/>
            <a:ext cx="4984962" cy="446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9" y="9432209"/>
            <a:ext cx="2945659" cy="49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276F4F92-661F-4424-ADED-7D3829A4203F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25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" pitchFamily="18" charset="0"/>
            </a:endParaRPr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BF71B-F2EF-4F64-A5E7-91AE62E57F5B}" type="slidenum">
              <a:rPr lang="de-DE" smtClean="0"/>
              <a:pPr/>
              <a:t>6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934200" y="6596063"/>
            <a:ext cx="1981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fld id="{B6627C32-A0CE-40F6-BDFA-3C7C724DC8AA}" type="datetime1">
              <a:rPr lang="de-DE" sz="1200" b="0">
                <a:solidFill>
                  <a:schemeClr val="bg1"/>
                </a:solidFill>
              </a:rPr>
              <a:pPr/>
              <a:t>20.02.2013</a:t>
            </a:fld>
            <a:r>
              <a:rPr lang="de-DE" sz="1200" b="0">
                <a:solidFill>
                  <a:schemeClr val="bg1"/>
                </a:solidFill>
              </a:rPr>
              <a:t>     Seite </a:t>
            </a:r>
            <a:fld id="{F7DC8B0F-09E1-4ADE-8436-67CF7C966884}" type="slidenum">
              <a:rPr lang="de-DE" sz="1200" b="0">
                <a:solidFill>
                  <a:schemeClr val="bg1"/>
                </a:solidFill>
              </a:rPr>
              <a:pPr/>
              <a:t>‹#›</a:t>
            </a:fld>
            <a:endParaRPr lang="de-DE" sz="1200" b="0">
              <a:solidFill>
                <a:schemeClr val="bg1"/>
              </a:solidFill>
            </a:endParaRPr>
          </a:p>
        </p:txBody>
      </p:sp>
      <p:sp>
        <p:nvSpPr>
          <p:cNvPr id="9319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93200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subtitle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pic>
        <p:nvPicPr>
          <p:cNvPr id="6" name="Bild 1" descr="titel-li.jpg"/>
          <p:cNvPicPr>
            <a:picLocks noChangeAspect="1"/>
          </p:cNvPicPr>
          <p:nvPr userDrawn="1"/>
        </p:nvPicPr>
        <p:blipFill>
          <a:blip r:embed="rId2" cstate="print"/>
          <a:srcRect t="7776" r="85500" b="2605"/>
          <a:stretch>
            <a:fillRect/>
          </a:stretch>
        </p:blipFill>
        <p:spPr bwMode="auto">
          <a:xfrm>
            <a:off x="0" y="546100"/>
            <a:ext cx="1325563" cy="629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2" descr="formPRO-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5350" y="5741988"/>
            <a:ext cx="178435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3880808"/>
            <a:ext cx="7034400" cy="1144800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lang="de-DE" sz="36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292939"/>
            <a:ext cx="7034400" cy="1500187"/>
          </a:xfrm>
        </p:spPr>
        <p:txBody>
          <a:bodyPr anchor="b"/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Font typeface="Wingdings" pitchFamily="2" charset="2"/>
              <a:buNone/>
              <a:tabLst>
                <a:tab pos="2190750" algn="l"/>
              </a:tabLst>
              <a:defRPr lang="de-D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pic>
        <p:nvPicPr>
          <p:cNvPr id="6" name="Bild 1" descr="titel-li.jpg"/>
          <p:cNvPicPr>
            <a:picLocks noChangeAspect="1"/>
          </p:cNvPicPr>
          <p:nvPr userDrawn="1"/>
        </p:nvPicPr>
        <p:blipFill>
          <a:blip r:embed="rId2" cstate="print"/>
          <a:srcRect t="7776" r="85500" b="10417"/>
          <a:stretch>
            <a:fillRect/>
          </a:stretch>
        </p:blipFill>
        <p:spPr bwMode="auto">
          <a:xfrm>
            <a:off x="0" y="1111250"/>
            <a:ext cx="1325563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 2" descr="formPRO-rgb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0988" y="6126163"/>
            <a:ext cx="11223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9813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95812" y="2106613"/>
            <a:ext cx="3481200" cy="41148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7034400" cy="6192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40400" y="2098784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040400" y="2668044"/>
            <a:ext cx="3463200" cy="355739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15200" y="2098783"/>
            <a:ext cx="3463200" cy="4690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15200" y="2668044"/>
            <a:ext cx="3463200" cy="3557392"/>
          </a:xfrm>
        </p:spPr>
        <p:txBody>
          <a:bodyPr/>
          <a:lstStyle>
            <a:lvl1pPr>
              <a:defRPr lang="de-DE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200" dirty="0" smtClean="0">
                <a:solidFill>
                  <a:schemeClr val="tx1"/>
                </a:solidFill>
                <a:latin typeface="+mn-lt"/>
              </a:defRPr>
            </a:lvl2pPr>
            <a:lvl3pPr>
              <a:defRPr lang="de-DE" sz="200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de-DE" sz="1800" dirty="0" smtClean="0">
                <a:solidFill>
                  <a:schemeClr val="tx1"/>
                </a:solidFill>
                <a:latin typeface="+mn-lt"/>
              </a:defRPr>
            </a:lvl4pPr>
            <a:lvl5pPr>
              <a:defRPr lang="de-DE" sz="1600" dirty="0" smtClean="0">
                <a:solidFill>
                  <a:schemeClr val="tx1"/>
                </a:solidFill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6756400" y="6602400"/>
            <a:ext cx="1295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B70727-BA99-4A8B-B070-898FC5BD9116}" type="datetime1">
              <a:rPr lang="de-DE" smtClean="0"/>
              <a:pPr/>
              <a:t>20.02.2013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64951" y="6601216"/>
            <a:ext cx="2895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B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1411200"/>
            <a:ext cx="2484000" cy="1357052"/>
          </a:xfrm>
        </p:spPr>
        <p:txBody>
          <a:bodyPr anchor="b"/>
          <a:lstStyle>
            <a:lvl1pPr algn="l">
              <a:defRPr sz="2800" b="0" baseline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620022" y="1411201"/>
            <a:ext cx="4453200" cy="481423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2893512"/>
            <a:ext cx="2484000" cy="3331925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40400" y="4860099"/>
            <a:ext cx="7034400" cy="526093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152525" y="1411201"/>
            <a:ext cx="6831014" cy="3361215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Click </a:t>
            </a:r>
            <a:r>
              <a:rPr lang="de-DE" dirty="0" err="1" smtClean="0"/>
              <a:t>icon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40400" y="5486400"/>
            <a:ext cx="7034400" cy="739036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39812" y="1411289"/>
            <a:ext cx="70344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title</a:t>
            </a:r>
          </a:p>
        </p:txBody>
      </p:sp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9812" y="2106613"/>
            <a:ext cx="70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tabLst>
          <a:tab pos="2190750" algn="l"/>
        </a:tabLst>
        <a:defRPr sz="2400">
          <a:solidFill>
            <a:schemeClr val="tx1"/>
          </a:solidFill>
          <a:latin typeface="+mn-lt"/>
        </a:defRPr>
      </a:lvl2pPr>
      <a:lvl3pPr marL="1238250" indent="-285750" algn="l" rtl="0" eaLnBrk="1" fontAlgn="base" hangingPunct="1">
        <a:spcBef>
          <a:spcPct val="20000"/>
        </a:spcBef>
        <a:spcAft>
          <a:spcPct val="0"/>
        </a:spcAft>
        <a:buClr>
          <a:srgbClr val="999999"/>
        </a:buClr>
        <a:buFont typeface="Wingdings" pitchFamily="2" charset="2"/>
        <a:buChar char="§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3pPr>
      <a:lvl4pPr marL="1714500" indent="-285750" algn="l" rtl="0" eaLnBrk="1" fontAlgn="base" hangingPunct="1">
        <a:spcBef>
          <a:spcPct val="20000"/>
        </a:spcBef>
        <a:spcAft>
          <a:spcPct val="0"/>
        </a:spcAft>
        <a:buClr>
          <a:srgbClr val="C80F0F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4pPr>
      <a:lvl5pPr marL="21907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 baseline="0">
          <a:solidFill>
            <a:schemeClr val="tx1"/>
          </a:solidFill>
          <a:latin typeface="+mn-lt"/>
        </a:defRPr>
      </a:lvl5pPr>
      <a:lvl6pPr marL="26479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6pPr>
      <a:lvl7pPr marL="31051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7pPr>
      <a:lvl8pPr marL="35623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8pPr>
      <a:lvl9pPr marL="4019550" indent="-2603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-"/>
        <a:tabLst>
          <a:tab pos="2190750" algn="l"/>
        </a:tabLst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 bwMode="auto">
          <a:xfrm>
            <a:off x="1381124" y="4997449"/>
            <a:ext cx="7772401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>
              <a:defRPr/>
            </a:pPr>
            <a:r>
              <a:rPr lang="pt-PT" sz="280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Factor-chave de êxito: colaboração com a comunidade empresarial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b="0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Droid Serif" pitchFamily="18" charset="0"/>
                <a:ea typeface="Droid Serif" pitchFamily="18" charset="0"/>
                <a:cs typeface="Droid Serif" pitchFamily="18" charset="0"/>
              </a:rPr>
              <a:t>Guido Lotz</a:t>
            </a:r>
            <a:endParaRPr kumimoji="0" lang="de-DE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800" b="0" kern="0" dirty="0" smtClean="0">
              <a:solidFill>
                <a:srgbClr val="C00000"/>
              </a:solidFill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</p:txBody>
      </p:sp>
      <p:pic>
        <p:nvPicPr>
          <p:cNvPr id="6" name="Bild 3" descr="drawing.jpg"/>
          <p:cNvPicPr>
            <a:picLocks noChangeAspect="1"/>
          </p:cNvPicPr>
          <p:nvPr/>
        </p:nvPicPr>
        <p:blipFill>
          <a:blip r:embed="rId2" cstate="print"/>
          <a:srcRect b="636"/>
          <a:stretch>
            <a:fillRect/>
          </a:stretch>
        </p:blipFill>
        <p:spPr bwMode="auto">
          <a:xfrm>
            <a:off x="1222375" y="547688"/>
            <a:ext cx="77851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/>
          <p:cNvSpPr/>
          <p:nvPr/>
        </p:nvSpPr>
        <p:spPr>
          <a:xfrm>
            <a:off x="1409700" y="4571911"/>
            <a:ext cx="7181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Workshop Internacional do </a:t>
            </a:r>
            <a:r>
              <a:rPr lang="pt-PT" sz="1800" b="0" kern="0" dirty="0" err="1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FormPRO</a:t>
            </a: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sobre o QNQ, </a:t>
            </a:r>
          </a:p>
          <a:p>
            <a:pPr eaLnBrk="1" hangingPunct="1">
              <a:defRPr/>
            </a:pPr>
            <a:r>
              <a:rPr lang="pt-PT" sz="1800" b="0" kern="0" dirty="0" smtClean="0">
                <a:solidFill>
                  <a:srgbClr val="C00000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21 a 22 de Fevereiro de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auto">
          <a:xfrm>
            <a:off x="1600200" y="2171700"/>
            <a:ext cx="6912000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pt-PT" sz="2000" dirty="0" smtClean="0">
                <a:solidFill>
                  <a:schemeClr val="tx1"/>
                </a:solidFill>
              </a:rPr>
              <a:t>Quais são os objectivos e as vantagens?</a:t>
            </a:r>
          </a:p>
        </p:txBody>
      </p:sp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5" y="532263"/>
            <a:ext cx="6915954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BZ" sz="2000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Conteúdo</a:t>
            </a:r>
            <a:endParaRPr lang="en-BZ" sz="2000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1600200" y="2752725"/>
            <a:ext cx="6912000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dirty="0" smtClean="0">
                <a:solidFill>
                  <a:schemeClr val="tx1"/>
                </a:solidFill>
              </a:rPr>
              <a:t>Que desafios se colocam?</a:t>
            </a:r>
          </a:p>
        </p:txBody>
      </p:sp>
      <p:sp>
        <p:nvSpPr>
          <p:cNvPr id="10" name="Rechteck 9"/>
          <p:cNvSpPr/>
          <p:nvPr/>
        </p:nvSpPr>
        <p:spPr bwMode="auto">
          <a:xfrm>
            <a:off x="1600200" y="3324225"/>
            <a:ext cx="6912000" cy="468000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dirty="0" smtClean="0">
                <a:solidFill>
                  <a:schemeClr val="tx1"/>
                </a:solidFill>
              </a:rPr>
              <a:t>Como conseguir que a cooperação funcione?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667665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PT" kern="0" dirty="0" smtClean="0">
                <a:solidFill>
                  <a:srgbClr val="C00000"/>
                </a:solidFill>
              </a:rPr>
              <a:t>Quais são os objectivos e as vantagens? </a:t>
            </a:r>
            <a:endParaRPr lang="pt-PT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419225" y="1200150"/>
            <a:ext cx="5953125" cy="146423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2000" dirty="0" smtClean="0">
                <a:solidFill>
                  <a:schemeClr val="tx1"/>
                </a:solidFill>
              </a:rPr>
              <a:t>A colaboração com a comunidade empresarial é um factor-chave de êxito para aumentar a relevância e a qualidade do ETFP – e para o funcionamento dos Quadros de Qualificações</a:t>
            </a:r>
          </a:p>
        </p:txBody>
      </p:sp>
      <p:sp>
        <p:nvSpPr>
          <p:cNvPr id="10" name="Gleichschenkliges Dreieck 9"/>
          <p:cNvSpPr/>
          <p:nvPr/>
        </p:nvSpPr>
        <p:spPr bwMode="auto">
          <a:xfrm rot="10800000">
            <a:off x="2066923" y="2857499"/>
            <a:ext cx="4800599" cy="230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428750" y="3265770"/>
            <a:ext cx="7354888" cy="146706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Ampliar a competência e a base de recursos</a:t>
            </a: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Tornar o ETFP mais responsivo às necessidades </a:t>
            </a:r>
            <a:r>
              <a:rPr lang="pt-PT" sz="1900" dirty="0" smtClean="0">
                <a:solidFill>
                  <a:schemeClr val="tx1"/>
                </a:solidFill>
              </a:rPr>
              <a:t>do</a:t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</a:t>
            </a:r>
            <a:r>
              <a:rPr lang="pt-PT" sz="1900" dirty="0" smtClean="0">
                <a:solidFill>
                  <a:schemeClr val="tx1"/>
                </a:solidFill>
              </a:rPr>
              <a:t>mercado de trabalho e da sociedade</a:t>
            </a:r>
            <a:endParaRPr lang="pt-PT" sz="1900" b="0" dirty="0" smtClean="0">
              <a:solidFill>
                <a:schemeClr val="tx1"/>
              </a:solidFill>
            </a:endParaRPr>
          </a:p>
          <a:p>
            <a:pPr marL="0" lvl="1"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Alcançar uma ampla aceitação para as qualificações</a:t>
            </a:r>
          </a:p>
        </p:txBody>
      </p:sp>
      <p:pic>
        <p:nvPicPr>
          <p:cNvPr id="17" name="Picture 4" descr="C:\Users\Guido\AppData\Local\Microsoft\Windows\Temporary Internet Files\Content.IE5\UJUV00QV\MC9002500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1028547"/>
            <a:ext cx="1726291" cy="1590828"/>
          </a:xfrm>
          <a:prstGeom prst="rect">
            <a:avLst/>
          </a:prstGeom>
          <a:noFill/>
        </p:spPr>
      </p:pic>
      <p:sp>
        <p:nvSpPr>
          <p:cNvPr id="7" name="Abgerundetes Rechteck 6"/>
          <p:cNvSpPr/>
          <p:nvPr/>
        </p:nvSpPr>
        <p:spPr bwMode="auto">
          <a:xfrm>
            <a:off x="1676399" y="4972050"/>
            <a:ext cx="7107239" cy="6953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8" name="AutoShape 200"/>
          <p:cNvSpPr>
            <a:spLocks noChangeArrowheads="1"/>
          </p:cNvSpPr>
          <p:nvPr/>
        </p:nvSpPr>
        <p:spPr bwMode="auto">
          <a:xfrm rot="5400000">
            <a:off x="1250146" y="5212716"/>
            <a:ext cx="571500" cy="17906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rot="10800000" vert="eaVert"/>
          <a:lstStyle/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9" name="Textfeld 256"/>
          <p:cNvSpPr txBox="1">
            <a:spLocks noChangeArrowheads="1"/>
          </p:cNvSpPr>
          <p:nvPr/>
        </p:nvSpPr>
        <p:spPr bwMode="auto">
          <a:xfrm>
            <a:off x="1720999" y="4986762"/>
            <a:ext cx="68226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1800" dirty="0" smtClean="0">
                <a:solidFill>
                  <a:schemeClr val="tx1"/>
                </a:solidFill>
              </a:rPr>
              <a:t>Existe um amplo consenso sobre as vantagens de envolver activamente a comunidade empresarial no ETFP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667665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PT" kern="0" dirty="0" smtClean="0">
                <a:solidFill>
                  <a:srgbClr val="C00000"/>
                </a:solidFill>
              </a:rPr>
              <a:t>Que desafios se colocam</a:t>
            </a:r>
            <a:r>
              <a:rPr lang="de-DE" kern="0" dirty="0" smtClean="0">
                <a:solidFill>
                  <a:srgbClr val="C00000"/>
                </a:solidFill>
              </a:rPr>
              <a:t>? </a:t>
            </a:r>
            <a:endParaRPr lang="en-BZ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1676399" y="1228725"/>
            <a:ext cx="7107239" cy="6953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8" name="AutoShape 200"/>
          <p:cNvSpPr>
            <a:spLocks noChangeArrowheads="1"/>
          </p:cNvSpPr>
          <p:nvPr/>
        </p:nvSpPr>
        <p:spPr bwMode="auto">
          <a:xfrm rot="5400000">
            <a:off x="1250146" y="1469391"/>
            <a:ext cx="571500" cy="17906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</p:spPr>
        <p:txBody>
          <a:bodyPr rot="10800000" vert="eaVert"/>
          <a:lstStyle/>
          <a:p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9" name="Textfeld 256"/>
          <p:cNvSpPr txBox="1">
            <a:spLocks noChangeArrowheads="1"/>
          </p:cNvSpPr>
          <p:nvPr/>
        </p:nvSpPr>
        <p:spPr bwMode="auto">
          <a:xfrm>
            <a:off x="1720999" y="1243437"/>
            <a:ext cx="682260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SzPct val="100000"/>
            </a:pPr>
            <a:r>
              <a:rPr lang="pt-PT" sz="1800" dirty="0" smtClean="0">
                <a:solidFill>
                  <a:schemeClr val="tx1"/>
                </a:solidFill>
              </a:rPr>
              <a:t>... porém, na prática, o estabelecimento de uma colaboração orientada para os resultados constitui um desafio</a:t>
            </a: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1354135" y="2314575"/>
            <a:ext cx="5360989" cy="396000"/>
          </a:xfrm>
          <a:prstGeom prst="rect">
            <a:avLst/>
          </a:prstGeom>
          <a:solidFill>
            <a:srgbClr val="002060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pt-PT" sz="2000" dirty="0" smtClean="0">
                <a:solidFill>
                  <a:schemeClr val="bg1"/>
                </a:solidFill>
              </a:rPr>
              <a:t>Desafios típicos (exemplos):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352550" y="2799045"/>
            <a:ext cx="7431088" cy="313419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Em geral, não existe uma tradição de colaboração </a:t>
            </a:r>
            <a:r>
              <a:rPr lang="pt-PT" sz="1900" dirty="0" smtClean="0">
                <a:solidFill>
                  <a:schemeClr val="tx1"/>
                </a:solidFill>
              </a:rPr>
              <a:t>orientada</a:t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</a:t>
            </a:r>
            <a:r>
              <a:rPr lang="pt-PT" sz="1900" dirty="0" smtClean="0">
                <a:solidFill>
                  <a:schemeClr val="tx1"/>
                </a:solidFill>
              </a:rPr>
              <a:t>para os resultados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900" b="0" dirty="0" smtClean="0">
                <a:solidFill>
                  <a:schemeClr val="tx1"/>
                </a:solidFill>
              </a:rPr>
              <a:t> desconhecimento das vantagens da colaboração </a:t>
            </a:r>
            <a:r>
              <a:rPr lang="pt-PT" sz="1900" b="0" dirty="0">
                <a:solidFill>
                  <a:schemeClr val="tx1"/>
                </a:solidFill>
              </a:rPr>
              <a:t>ou um </a:t>
            </a:r>
            <a:r>
              <a:rPr lang="pt-PT" sz="1900" b="0" dirty="0" smtClean="0">
                <a:solidFill>
                  <a:schemeClr val="tx1"/>
                </a:solidFill>
              </a:rPr>
              <a:t/>
            </a:r>
            <a:br>
              <a:rPr lang="pt-PT" sz="1900" b="0" dirty="0" smtClean="0">
                <a:solidFill>
                  <a:schemeClr val="tx1"/>
                </a:solidFill>
              </a:rPr>
            </a:br>
            <a:r>
              <a:rPr lang="pt-PT" sz="1900" b="0" dirty="0" smtClean="0">
                <a:solidFill>
                  <a:schemeClr val="tx1"/>
                </a:solidFill>
              </a:rPr>
              <a:t>    conhecimento </a:t>
            </a:r>
            <a:r>
              <a:rPr lang="pt-PT" sz="1900" b="0" dirty="0">
                <a:solidFill>
                  <a:schemeClr val="tx1"/>
                </a:solidFill>
              </a:rPr>
              <a:t>apenas te</a:t>
            </a:r>
            <a:r>
              <a:rPr lang="pt-PT" sz="1900" b="0" dirty="0" smtClean="0">
                <a:solidFill>
                  <a:schemeClr val="tx1"/>
                </a:solidFill>
              </a:rPr>
              <a:t>órico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900" b="0" dirty="0" smtClean="0">
                <a:solidFill>
                  <a:schemeClr val="tx1"/>
                </a:solidFill>
              </a:rPr>
              <a:t> ausência de relações e mecanismos (institucionalizados)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900" b="0" dirty="0" smtClean="0">
                <a:solidFill>
                  <a:schemeClr val="tx1"/>
                </a:solidFill>
              </a:rPr>
              <a:t> dificuldade em compreender o outro parceiro, geralmente </a:t>
            </a:r>
            <a:r>
              <a:rPr lang="pt-PT" sz="1900" b="0" dirty="0" smtClean="0">
                <a:solidFill>
                  <a:schemeClr val="tx1"/>
                </a:solidFill>
              </a:rPr>
              <a:t/>
            </a:r>
            <a:br>
              <a:rPr lang="pt-PT" sz="1900" b="0" dirty="0" smtClean="0">
                <a:solidFill>
                  <a:schemeClr val="tx1"/>
                </a:solidFill>
              </a:rPr>
            </a:br>
            <a:r>
              <a:rPr lang="pt-PT" sz="1900" b="0" dirty="0" smtClean="0">
                <a:solidFill>
                  <a:schemeClr val="tx1"/>
                </a:solidFill>
              </a:rPr>
              <a:t>    associada </a:t>
            </a:r>
            <a:r>
              <a:rPr lang="pt-PT" sz="1900" b="0" dirty="0" smtClean="0">
                <a:solidFill>
                  <a:schemeClr val="tx1"/>
                </a:solidFill>
              </a:rPr>
              <a:t>a preconceitos e falta de confiança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Insuficiente capacidade para estabelecer e implementar </a:t>
            </a:r>
            <a:r>
              <a:rPr lang="pt-PT" sz="1900" dirty="0" smtClean="0">
                <a:solidFill>
                  <a:schemeClr val="tx1"/>
                </a:solidFill>
              </a:rPr>
              <a:t>uma</a:t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colaboração </a:t>
            </a:r>
            <a:r>
              <a:rPr lang="pt-PT" sz="1900" dirty="0" smtClean="0">
                <a:solidFill>
                  <a:schemeClr val="tx1"/>
                </a:solidFill>
              </a:rPr>
              <a:t>orientada  para os  resultados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667665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PT" kern="0" dirty="0" smtClean="0">
                <a:solidFill>
                  <a:srgbClr val="C00000"/>
                </a:solidFill>
              </a:rPr>
              <a:t>Que desafios se colocam? </a:t>
            </a:r>
            <a:endParaRPr lang="pt-PT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352550" y="1713195"/>
            <a:ext cx="7431088" cy="342144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Diferentes mandatos, interesses e limitações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800" b="0" dirty="0" smtClean="0">
                <a:solidFill>
                  <a:schemeClr val="tx1"/>
                </a:solidFill>
              </a:rPr>
              <a:t>Estado/ Governo: simultaneamente ao serviço das necessidades do mercado de trabalho </a:t>
            </a:r>
            <a:r>
              <a:rPr lang="pt-PT" sz="1800" b="0" u="sng" dirty="0" smtClean="0">
                <a:solidFill>
                  <a:schemeClr val="tx1"/>
                </a:solidFill>
              </a:rPr>
              <a:t>e </a:t>
            </a:r>
            <a:r>
              <a:rPr lang="pt-PT" sz="1800" b="0" dirty="0" smtClean="0">
                <a:solidFill>
                  <a:schemeClr val="tx1"/>
                </a:solidFill>
              </a:rPr>
              <a:t>das necessidades sociais ao nível da sociedade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800" b="0" dirty="0" smtClean="0">
                <a:solidFill>
                  <a:schemeClr val="tx1"/>
                </a:solidFill>
              </a:rPr>
              <a:t> Empresas individuais: procura de soluções para as demandas específicas (de mão-de-obra qualificada)</a:t>
            </a:r>
            <a:endParaRPr lang="pt-PT" sz="1900" dirty="0" smtClean="0">
              <a:solidFill>
                <a:schemeClr val="tx1"/>
              </a:solidFill>
            </a:endParaRP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Concertação de diferentes </a:t>
            </a:r>
            <a:r>
              <a:rPr lang="pt-PT" sz="1900" dirty="0">
                <a:solidFill>
                  <a:schemeClr val="tx1"/>
                </a:solidFill>
              </a:rPr>
              <a:t>interesses e </a:t>
            </a:r>
            <a:r>
              <a:rPr lang="pt-PT" sz="1900" dirty="0" smtClean="0">
                <a:solidFill>
                  <a:schemeClr val="tx1"/>
                </a:solidFill>
              </a:rPr>
              <a:t>obtenção de um entendimento comum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800" b="0" dirty="0" smtClean="0">
                <a:solidFill>
                  <a:schemeClr val="tx1"/>
                </a:solidFill>
              </a:rPr>
              <a:t>objectivos e vantagens específicos da colaboração</a:t>
            </a:r>
          </a:p>
          <a:p>
            <a:pPr lvl="1">
              <a:spcAft>
                <a:spcPts val="800"/>
              </a:spcAft>
              <a:buFont typeface="Wingdings" pitchFamily="2" charset="2"/>
              <a:buChar char="Ø"/>
            </a:pPr>
            <a:r>
              <a:rPr lang="pt-PT" sz="1800" b="0" dirty="0" smtClean="0">
                <a:solidFill>
                  <a:schemeClr val="tx1"/>
                </a:solidFill>
              </a:rPr>
              <a:t> vias para os alcançar</a:t>
            </a: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1354135" y="1200150"/>
            <a:ext cx="5360989" cy="396000"/>
          </a:xfrm>
          <a:prstGeom prst="rect">
            <a:avLst/>
          </a:prstGeom>
          <a:solidFill>
            <a:srgbClr val="002060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pt-PT" sz="2000" dirty="0" smtClean="0">
                <a:solidFill>
                  <a:schemeClr val="bg1"/>
                </a:solidFill>
              </a:rPr>
              <a:t>Desafios típicos (exemplos) </a:t>
            </a:r>
            <a:r>
              <a:rPr lang="pt-PT" sz="2000" i="1" dirty="0" smtClean="0">
                <a:solidFill>
                  <a:schemeClr val="bg1"/>
                </a:solidFill>
              </a:rPr>
              <a:t>continuação</a:t>
            </a:r>
            <a:r>
              <a:rPr lang="pt-PT" sz="2000" dirty="0" smtClean="0">
                <a:solidFill>
                  <a:schemeClr val="bg1"/>
                </a:solidFill>
              </a:rPr>
              <a:t>:</a:t>
            </a:r>
            <a:endParaRPr lang="pt-PT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0"/>
          <p:cNvSpPr txBox="1">
            <a:spLocks noChangeArrowheads="1"/>
          </p:cNvSpPr>
          <p:nvPr/>
        </p:nvSpPr>
        <p:spPr bwMode="auto">
          <a:xfrm>
            <a:off x="1228684" y="532263"/>
            <a:ext cx="7667665" cy="4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pt-PT" kern="0" dirty="0" smtClean="0">
                <a:solidFill>
                  <a:srgbClr val="C00000"/>
                </a:solidFill>
              </a:rPr>
              <a:t>Como conseguir que a colaboração funcione?</a:t>
            </a:r>
          </a:p>
        </p:txBody>
      </p:sp>
      <p:sp>
        <p:nvSpPr>
          <p:cNvPr id="13" name="AutoShape 23"/>
          <p:cNvSpPr>
            <a:spLocks noChangeArrowheads="1"/>
          </p:cNvSpPr>
          <p:nvPr/>
        </p:nvSpPr>
        <p:spPr bwMode="auto">
          <a:xfrm>
            <a:off x="1382711" y="1152525"/>
            <a:ext cx="4332290" cy="396000"/>
          </a:xfrm>
          <a:prstGeom prst="rect">
            <a:avLst/>
          </a:prstGeom>
          <a:solidFill>
            <a:srgbClr val="002060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pt-PT" sz="2000" dirty="0" smtClean="0">
                <a:solidFill>
                  <a:schemeClr val="bg1"/>
                </a:solidFill>
              </a:rPr>
              <a:t>Algumas lições aprendidas :</a:t>
            </a:r>
            <a:endParaRPr lang="pt-PT" sz="2000" dirty="0">
              <a:solidFill>
                <a:schemeClr val="bg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409699" y="1657349"/>
            <a:ext cx="7191375" cy="284180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O princípio da “parceria de igual para igual” é fundamental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Seguir uma abordagem de ganhos mútuos (</a:t>
            </a:r>
            <a:r>
              <a:rPr lang="pt-PT" sz="1900" i="1" dirty="0" smtClean="0">
                <a:solidFill>
                  <a:schemeClr val="tx1"/>
                </a:solidFill>
              </a:rPr>
              <a:t>“win-win</a:t>
            </a:r>
            <a:r>
              <a:rPr lang="pt-PT" sz="1900" i="1" dirty="0" smtClean="0">
                <a:solidFill>
                  <a:schemeClr val="tx1"/>
                </a:solidFill>
              </a:rPr>
              <a:t>”)</a:t>
            </a:r>
            <a:br>
              <a:rPr lang="pt-PT" sz="1900" i="1" dirty="0" smtClean="0">
                <a:solidFill>
                  <a:schemeClr val="tx1"/>
                </a:solidFill>
              </a:rPr>
            </a:br>
            <a:r>
              <a:rPr lang="pt-PT" sz="1900" i="1" dirty="0" smtClean="0">
                <a:solidFill>
                  <a:schemeClr val="tx1"/>
                </a:solidFill>
              </a:rPr>
              <a:t>  </a:t>
            </a:r>
            <a:r>
              <a:rPr lang="pt-PT" sz="1900" dirty="0" smtClean="0">
                <a:solidFill>
                  <a:schemeClr val="tx1"/>
                </a:solidFill>
              </a:rPr>
              <a:t> </a:t>
            </a:r>
            <a:r>
              <a:rPr lang="pt-PT" sz="1900" dirty="0" smtClean="0">
                <a:solidFill>
                  <a:schemeClr val="tx1"/>
                </a:solidFill>
              </a:rPr>
              <a:t>centrada nos interesses e vantagens de ambas as partes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Ser realista e pragmático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Partir dos potenciais existentes e produzir exemplos de </a:t>
            </a:r>
            <a:r>
              <a:rPr lang="pt-PT" sz="1900" dirty="0" smtClean="0">
                <a:solidFill>
                  <a:schemeClr val="tx1"/>
                </a:solidFill>
              </a:rPr>
              <a:t/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boas </a:t>
            </a:r>
            <a:r>
              <a:rPr lang="pt-PT" sz="1900" dirty="0" smtClean="0">
                <a:solidFill>
                  <a:schemeClr val="tx1"/>
                </a:solidFill>
              </a:rPr>
              <a:t>práticas</a:t>
            </a:r>
          </a:p>
          <a:p>
            <a:pPr>
              <a:spcAft>
                <a:spcPts val="800"/>
              </a:spcAft>
              <a:buFont typeface="Webdings" pitchFamily="18" charset="2"/>
              <a:buChar char="&lt;"/>
            </a:pPr>
            <a:r>
              <a:rPr lang="pt-PT" sz="1900" dirty="0" smtClean="0">
                <a:solidFill>
                  <a:schemeClr val="tx1"/>
                </a:solidFill>
              </a:rPr>
              <a:t>Seguir uma abordagem “</a:t>
            </a:r>
            <a:r>
              <a:rPr lang="pt-PT" sz="1900" i="1" dirty="0" smtClean="0">
                <a:solidFill>
                  <a:schemeClr val="tx1"/>
                </a:solidFill>
              </a:rPr>
              <a:t>step by step</a:t>
            </a:r>
            <a:r>
              <a:rPr lang="pt-PT" sz="1900" dirty="0" smtClean="0">
                <a:solidFill>
                  <a:schemeClr val="tx1"/>
                </a:solidFill>
              </a:rPr>
              <a:t>” e apostar na </a:t>
            </a:r>
            <a:r>
              <a:rPr lang="pt-PT" sz="1900" dirty="0" smtClean="0">
                <a:solidFill>
                  <a:schemeClr val="tx1"/>
                </a:solidFill>
              </a:rPr>
              <a:t/>
            </a:r>
            <a:br>
              <a:rPr lang="pt-PT" sz="1900" dirty="0" smtClean="0">
                <a:solidFill>
                  <a:schemeClr val="tx1"/>
                </a:solidFill>
              </a:rPr>
            </a:br>
            <a:r>
              <a:rPr lang="pt-PT" sz="1900" dirty="0" smtClean="0">
                <a:solidFill>
                  <a:schemeClr val="tx1"/>
                </a:solidFill>
              </a:rPr>
              <a:t>    simplicidade</a:t>
            </a:r>
            <a:endParaRPr lang="pt-PT" sz="1900" dirty="0" smtClean="0">
              <a:solidFill>
                <a:schemeClr val="tx1"/>
              </a:solidFill>
            </a:endParaRPr>
          </a:p>
        </p:txBody>
      </p:sp>
      <p:pic>
        <p:nvPicPr>
          <p:cNvPr id="8" name="Picture 4" descr="C:\Users\Guido\AppData\Local\Microsoft\Windows\Temporary Internet Files\Content.IE5\UJUV00QV\MC9002500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8584" y="4781397"/>
            <a:ext cx="1726291" cy="1590828"/>
          </a:xfrm>
          <a:prstGeom prst="rect">
            <a:avLst/>
          </a:prstGeom>
          <a:noFill/>
        </p:spPr>
      </p:pic>
      <p:pic>
        <p:nvPicPr>
          <p:cNvPr id="9" name="Picture 2" descr="C:\Users\Guido\AppData\Local\Microsoft\Windows\Temporary Internet Files\Content.IE5\KV00DT4S\MC90043471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47199" y="4848225"/>
            <a:ext cx="1131339" cy="1185862"/>
          </a:xfrm>
          <a:prstGeom prst="rect">
            <a:avLst/>
          </a:prstGeom>
          <a:noFill/>
        </p:spPr>
      </p:pic>
      <p:sp>
        <p:nvSpPr>
          <p:cNvPr id="10" name="Gleichschenkliges Dreieck 9"/>
          <p:cNvSpPr/>
          <p:nvPr/>
        </p:nvSpPr>
        <p:spPr bwMode="auto">
          <a:xfrm rot="10800000">
            <a:off x="2314575" y="4528521"/>
            <a:ext cx="4800599" cy="2301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pic>
        <p:nvPicPr>
          <p:cNvPr id="11" name="Picture 4" descr="C:\Users\Guido\AppData\Local\Microsoft\Windows\Temporary Internet Files\Content.IE5\UJUV00QV\MC90025006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459" y="4724247"/>
            <a:ext cx="1726291" cy="15908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IZ-EN">
  <a:themeElements>
    <a:clrScheme name="GTZ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B7D1DD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-leerfolie-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tz-leerfolie-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tz-leerfolie-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tz-leerfolie-d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FEDE6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6F4F0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GIZ-EN</Template>
  <TotalTime>0</TotalTime>
  <Words>266</Words>
  <Application>Microsoft Office PowerPoint</Application>
  <PresentationFormat>On-screen Show (4:3)</PresentationFormat>
  <Paragraphs>42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GIZ-EN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GTZ GmbH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FormPRO NQF Workshop 2013</dc:title>
  <dc:creator>Guido</dc:creator>
  <cp:lastModifiedBy>grunwald</cp:lastModifiedBy>
  <cp:revision>445</cp:revision>
  <cp:lastPrinted>2005-12-21T12:33:01Z</cp:lastPrinted>
  <dcterms:created xsi:type="dcterms:W3CDTF">2011-05-24T10:03:19Z</dcterms:created>
  <dcterms:modified xsi:type="dcterms:W3CDTF">2013-02-20T16:03:39Z</dcterms:modified>
</cp:coreProperties>
</file>